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9" r:id="rId2"/>
    <p:sldId id="260" r:id="rId3"/>
    <p:sldId id="267" r:id="rId4"/>
    <p:sldId id="269" r:id="rId5"/>
    <p:sldId id="268" r:id="rId6"/>
    <p:sldId id="274" r:id="rId7"/>
    <p:sldId id="273" r:id="rId8"/>
    <p:sldId id="275" r:id="rId9"/>
    <p:sldId id="270" r:id="rId10"/>
  </p:sldIdLst>
  <p:sldSz cx="12192000" cy="6858000"/>
  <p:notesSz cx="6858000" cy="9144000"/>
  <p:embeddedFontLst>
    <p:embeddedFont>
      <p:font typeface="Franklin Gothic Book" panose="020B0503020102020204" pitchFamily="34" charset="0"/>
      <p:regular r:id="rId12"/>
      <p:italic r:id="rId1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61837-481A-13E9-544F-0D3CC8EDC967}" name="Michael Schaad" initials="MS" userId="S::Michael.Schaad@vogelwarte.ch::3de88e1e-bcc4-4dee-b1f2-c67e1a459d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58176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62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Oppel" userId="e651edb2-1d85-4343-983c-37c3a469366e" providerId="ADAL" clId="{4AA191F3-8CDD-4AFE-B6EE-7F14A40B945A}"/>
    <pc:docChg chg="custSel modSld">
      <pc:chgData name="Steffen Oppel" userId="e651edb2-1d85-4343-983c-37c3a469366e" providerId="ADAL" clId="{4AA191F3-8CDD-4AFE-B6EE-7F14A40B945A}" dt="2025-03-19T13:08:36.140" v="196" actId="20577"/>
      <pc:docMkLst>
        <pc:docMk/>
      </pc:docMkLst>
      <pc:sldChg chg="modSp mod modNotesTx">
        <pc:chgData name="Steffen Oppel" userId="e651edb2-1d85-4343-983c-37c3a469366e" providerId="ADAL" clId="{4AA191F3-8CDD-4AFE-B6EE-7F14A40B945A}" dt="2025-03-19T13:08:36.140" v="196" actId="20577"/>
        <pc:sldMkLst>
          <pc:docMk/>
          <pc:sldMk cId="147741417" sldId="269"/>
        </pc:sldMkLst>
        <pc:spChg chg="mod">
          <ac:chgData name="Steffen Oppel" userId="e651edb2-1d85-4343-983c-37c3a469366e" providerId="ADAL" clId="{4AA191F3-8CDD-4AFE-B6EE-7F14A40B945A}" dt="2025-03-19T13:07:51.865" v="66" actId="20577"/>
          <ac:spMkLst>
            <pc:docMk/>
            <pc:sldMk cId="147741417" sldId="269"/>
            <ac:spMk id="3" creationId="{0E16DC59-5DE9-A73E-9834-70F741177D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4EA8-84CF-A948-A692-3182148DFEC6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649B-6CD4-A145-9893-9512D49715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4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Original </a:t>
            </a:r>
            <a:r>
              <a:rPr lang="de-CH" dirty="0" err="1"/>
              <a:t>ask</a:t>
            </a:r>
            <a:r>
              <a:rPr lang="de-CH" dirty="0"/>
              <a:t> was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species</a:t>
            </a:r>
            <a:r>
              <a:rPr lang="de-CH" dirty="0"/>
              <a:t> </a:t>
            </a:r>
            <a:r>
              <a:rPr lang="de-CH" dirty="0" err="1"/>
              <a:t>went</a:t>
            </a:r>
            <a:r>
              <a:rPr lang="de-CH" dirty="0"/>
              <a:t> </a:t>
            </a:r>
            <a:r>
              <a:rPr lang="de-CH" dirty="0" err="1"/>
              <a:t>extinct</a:t>
            </a:r>
            <a:r>
              <a:rPr lang="de-CH" dirty="0"/>
              <a:t> and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ha of </a:t>
            </a:r>
            <a:r>
              <a:rPr lang="de-CH" dirty="0" err="1"/>
              <a:t>habitat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needed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secure</a:t>
            </a:r>
            <a:r>
              <a:rPr lang="de-CH" dirty="0"/>
              <a:t> a </a:t>
            </a:r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5649B-6CD4-A145-9893-9512D49715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98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FE2C15E-89AD-394B-8ECA-FA037E8CE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032D9-43AA-3D48-B721-C448BB6B311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7057" y="1208659"/>
            <a:ext cx="11425143" cy="49756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000" baseline="0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C91C19-5B1C-2F45-99FA-9ED215AA5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20" y="1082591"/>
            <a:ext cx="11445267" cy="126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03BB3A-77D4-4849-9023-D2AF47582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59" y="2712552"/>
            <a:ext cx="9144000" cy="23876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360919-88A9-7744-8EA1-1975638DB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00" y="360000"/>
            <a:ext cx="1800000" cy="50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3C50C4-5C9E-3A49-85FF-700F2AAFC5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 rot="16200000">
            <a:off x="10535007" y="2213541"/>
            <a:ext cx="2134844" cy="20462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6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© Fotograf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D7465CCC-A8C7-220B-6A0E-DBB6B40AA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5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0E0C53-ED68-A640-8B9E-9532C0E89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6FEB93-10F8-B24C-BB77-DCECA631F5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399" cy="9001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0" y="1446028"/>
            <a:ext cx="11372400" cy="4730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427F51-A408-504F-92D7-FCC555B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479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50AD5-6246-0C02-8AAC-29FFF07B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8" y="653281"/>
            <a:ext cx="9972000" cy="486969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5000" b="0" i="1" baseline="0">
                <a:solidFill>
                  <a:srgbClr val="646464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EB9F0B-118F-9A30-0E1E-37D5D6A51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AC7FE1-9A4E-96C3-951B-E81000153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66218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9C706A3-4FB0-5A93-941E-8CFE454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8295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4872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D363255-0782-3447-82F1-923B2C3258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2423902"/>
            <a:ext cx="3200400" cy="351969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C650B598-3439-CBA4-E83A-B0CFC09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19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558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4C96A9-CCF2-B348-8CF4-0C7871FA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200" y="1825625"/>
            <a:ext cx="5580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BF189-496A-F218-1A96-B13FBDA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743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6F8EEE-02EE-4247-9FCF-306711B2F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5999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CB9E9D1-666B-184A-9405-F6166BEF6D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62198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2210289-458D-BB7E-36EE-6329DF2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247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E6E9015-3AE7-C94C-96AE-9D3B1B085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5E6F526-C27F-8446-937E-FFEC1AA70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E5864-1201-714E-ADA2-FA32E9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00" y="365125"/>
            <a:ext cx="11372400" cy="1149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067E9-66A4-7146-A401-EFD251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799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587F7D-22B4-EB45-81F9-EA8ADFF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99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67E6F2-D9AE-AA46-88D6-61A3F919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200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799884-B35D-794F-B7A2-2E2E31C1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200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3DF098E-7C07-617A-C800-9ABAE6D0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413069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5364C2B-78A0-EF48-9423-4458CE03D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D0575A-6CED-3848-9175-4247F2B3FC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1B32BC7-98D1-B334-1F32-C3C5714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254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36792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663A13-86AC-F148-AC42-0985926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5" y="320676"/>
            <a:ext cx="11727710" cy="721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41CD2-AF9C-7345-BEB1-1E59987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45" y="1318437"/>
            <a:ext cx="11727710" cy="485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40724-8BE7-CC45-8E3F-4502690B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921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45712EFF-5AF8-F575-2809-D8D5B08C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31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7" r:id="rId5"/>
    <p:sldLayoutId id="2147483652" r:id="rId6"/>
    <p:sldLayoutId id="2147483656" r:id="rId7"/>
    <p:sldLayoutId id="2147483653" r:id="rId8"/>
    <p:sldLayoutId id="2147483655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B0BA9-84A2-1F48-94FF-88D87F7A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Reintroduction</a:t>
            </a:r>
            <a:r>
              <a:rPr lang="de-DE" dirty="0"/>
              <a:t> of </a:t>
            </a:r>
            <a:r>
              <a:rPr lang="de-DE" dirty="0" err="1"/>
              <a:t>Aquatic</a:t>
            </a:r>
            <a:r>
              <a:rPr lang="de-DE" dirty="0"/>
              <a:t> </a:t>
            </a:r>
            <a:r>
              <a:rPr lang="de-DE" dirty="0" err="1"/>
              <a:t>Warblers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Germany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6FCEA-393B-A3A3-E001-DEA65A6F30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97" y="1980469"/>
            <a:ext cx="9989489" cy="42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6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122FB-91F0-5915-CD18-9DAD9E9E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5C9E3-DAC8-4882-E8FE-C94D8E2D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Brief </a:t>
            </a:r>
            <a:r>
              <a:rPr lang="de-DE" dirty="0" err="1"/>
              <a:t>history</a:t>
            </a:r>
            <a:r>
              <a:rPr lang="de-DE" dirty="0"/>
              <a:t> of </a:t>
            </a:r>
            <a:r>
              <a:rPr lang="de-DE" dirty="0" err="1"/>
              <a:t>Aquatic</a:t>
            </a:r>
            <a:r>
              <a:rPr lang="de-DE" dirty="0"/>
              <a:t> </a:t>
            </a:r>
            <a:r>
              <a:rPr lang="de-DE" dirty="0" err="1"/>
              <a:t>Warblers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F4D18-8CC2-15A9-6DFD-F7BC9123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6405977" cy="247285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used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be</a:t>
            </a:r>
            <a:r>
              <a:rPr lang="de-CH" sz="2000" dirty="0"/>
              <a:t> </a:t>
            </a:r>
            <a:r>
              <a:rPr lang="de-CH" sz="2000" dirty="0" err="1"/>
              <a:t>common</a:t>
            </a:r>
            <a:r>
              <a:rPr lang="de-CH" sz="2000" dirty="0"/>
              <a:t> in </a:t>
            </a:r>
            <a:r>
              <a:rPr lang="de-CH" sz="2000" dirty="0" err="1"/>
              <a:t>fen</a:t>
            </a:r>
            <a:r>
              <a:rPr lang="de-CH" sz="2000" dirty="0"/>
              <a:t> </a:t>
            </a:r>
            <a:r>
              <a:rPr lang="de-CH" sz="2000" dirty="0" err="1"/>
              <a:t>mires</a:t>
            </a:r>
            <a:r>
              <a:rPr lang="de-CH" sz="2000" dirty="0"/>
              <a:t> </a:t>
            </a:r>
            <a:r>
              <a:rPr lang="de-CH" sz="2000" dirty="0" err="1"/>
              <a:t>across</a:t>
            </a:r>
            <a:r>
              <a:rPr lang="de-CH" sz="2000" dirty="0"/>
              <a:t> Europe</a:t>
            </a:r>
          </a:p>
          <a:p>
            <a:pPr>
              <a:buFontTx/>
              <a:buChar char="-"/>
            </a:pPr>
            <a:r>
              <a:rPr lang="de-CH" sz="2000" dirty="0" err="1"/>
              <a:t>v</a:t>
            </a:r>
            <a:r>
              <a:rPr lang="de-CH" sz="2000" b="0" i="0" dirty="0" err="1">
                <a:effectLst/>
              </a:rPr>
              <a:t>anished</a:t>
            </a:r>
            <a:r>
              <a:rPr lang="de-CH" sz="2000" b="0" i="0" dirty="0">
                <a:effectLst/>
              </a:rPr>
              <a:t> after </a:t>
            </a:r>
            <a:r>
              <a:rPr lang="de-CH" sz="2000" b="0" i="0" dirty="0" err="1">
                <a:effectLst/>
              </a:rPr>
              <a:t>agricultural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intensification</a:t>
            </a:r>
            <a:r>
              <a:rPr lang="de-CH" sz="2000" b="0" i="0" dirty="0">
                <a:effectLst/>
              </a:rPr>
              <a:t> and </a:t>
            </a:r>
            <a:r>
              <a:rPr lang="de-CH" sz="2000" b="0" i="0" dirty="0" err="1">
                <a:effectLst/>
              </a:rPr>
              <a:t>drainage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t</a:t>
            </a:r>
            <a:r>
              <a:rPr lang="de-CH" sz="2000" b="0" i="0" dirty="0" err="1">
                <a:effectLst/>
              </a:rPr>
              <a:t>iny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remnant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population</a:t>
            </a:r>
            <a:r>
              <a:rPr lang="de-CH" sz="2000" b="0" i="0" dirty="0">
                <a:effectLst/>
              </a:rPr>
              <a:t> in western </a:t>
            </a:r>
            <a:r>
              <a:rPr lang="de-CH" sz="2000" b="0" i="0" dirty="0" err="1">
                <a:effectLst/>
              </a:rPr>
              <a:t>Poland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b="0" i="0" dirty="0" err="1">
                <a:effectLst/>
              </a:rPr>
              <a:t>very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peculiar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breeding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system</a:t>
            </a:r>
            <a:r>
              <a:rPr lang="de-CH" sz="2000" b="0" i="0" dirty="0">
                <a:effectLst/>
              </a:rPr>
              <a:t>: </a:t>
            </a:r>
            <a:r>
              <a:rPr lang="de-CH" sz="2000" b="0" i="0" dirty="0" err="1">
                <a:effectLst/>
              </a:rPr>
              <a:t>polygynandrous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with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no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territories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or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site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fidelity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Aquatic Warbler - Acrocephalus paludicola - (Vieillot, 1817)">
            <a:extLst>
              <a:ext uri="{FF2B5EF4-FFF2-40B4-BE49-F238E27FC236}">
                <a16:creationId xmlns:a16="http://schemas.microsoft.com/office/drawing/2014/main" id="{F7C031D9-DD3E-FE62-7C44-5E77AA3B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090" y="3601402"/>
            <a:ext cx="4445508" cy="296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tuation and Range - OTOP">
            <a:extLst>
              <a:ext uri="{FF2B5EF4-FFF2-40B4-BE49-F238E27FC236}">
                <a16:creationId xmlns:a16="http://schemas.microsoft.com/office/drawing/2014/main" id="{C00C95E2-7CED-5FC5-1CB9-37D8109A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0176" y="1327754"/>
            <a:ext cx="534352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6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0725-CA35-52C9-011C-A88AE120A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C6B95-5C83-52DE-26F2-F604FDE0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Goal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3948F-4357-B625-9BA4-938B4C94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6"/>
            <a:ext cx="10888649" cy="240924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prevent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extinction</a:t>
            </a:r>
            <a:r>
              <a:rPr lang="de-CH" sz="2000" dirty="0"/>
              <a:t> of </a:t>
            </a:r>
            <a:r>
              <a:rPr lang="de-CH" sz="2000" dirty="0" err="1"/>
              <a:t>the</a:t>
            </a:r>
            <a:r>
              <a:rPr lang="de-CH" sz="2000" dirty="0"/>
              <a:t> western sub-population </a:t>
            </a:r>
            <a:r>
              <a:rPr lang="de-CH" sz="2000" dirty="0" err="1"/>
              <a:t>through</a:t>
            </a:r>
            <a:r>
              <a:rPr lang="de-CH" sz="2000" dirty="0"/>
              <a:t> </a:t>
            </a:r>
            <a:r>
              <a:rPr lang="de-CH" sz="2000" dirty="0" err="1"/>
              <a:t>re-inforcement</a:t>
            </a:r>
            <a:endParaRPr lang="de-CH" sz="2000" dirty="0"/>
          </a:p>
          <a:p>
            <a:pPr>
              <a:buFontTx/>
              <a:buChar char="-"/>
            </a:pPr>
            <a:r>
              <a:rPr lang="de-CH" sz="2000" dirty="0" err="1"/>
              <a:t>re-introduction</a:t>
            </a:r>
            <a:r>
              <a:rPr lang="de-CH" sz="2000" dirty="0"/>
              <a:t> in Germany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re-inforcement</a:t>
            </a:r>
            <a:r>
              <a:rPr lang="de-CH" sz="2000" dirty="0"/>
              <a:t> in Lithuania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b="1" dirty="0" err="1"/>
              <a:t>key</a:t>
            </a:r>
            <a:r>
              <a:rPr lang="de-CH" sz="2000" b="1" dirty="0"/>
              <a:t> </a:t>
            </a:r>
            <a:r>
              <a:rPr lang="de-CH" sz="2000" b="1" dirty="0" err="1"/>
              <a:t>questions</a:t>
            </a:r>
            <a:r>
              <a:rPr lang="de-CH" sz="20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000" b="1" dirty="0" err="1"/>
              <a:t>how</a:t>
            </a:r>
            <a:r>
              <a:rPr lang="de-CH" sz="2000" b="1" dirty="0"/>
              <a:t> </a:t>
            </a:r>
            <a:r>
              <a:rPr lang="de-CH" sz="2000" b="1" dirty="0" err="1"/>
              <a:t>many</a:t>
            </a:r>
            <a:r>
              <a:rPr lang="de-CH" sz="2000" b="1" dirty="0"/>
              <a:t> </a:t>
            </a:r>
            <a:r>
              <a:rPr lang="de-CH" sz="2000" b="1" dirty="0" err="1"/>
              <a:t>birds</a:t>
            </a:r>
            <a:r>
              <a:rPr lang="de-CH" sz="2000" b="1" dirty="0"/>
              <a:t> </a:t>
            </a:r>
            <a:r>
              <a:rPr lang="de-CH" sz="2000" b="1" dirty="0" err="1"/>
              <a:t>need</a:t>
            </a:r>
            <a:r>
              <a:rPr lang="de-CH" sz="2000" b="1" dirty="0"/>
              <a:t> </a:t>
            </a:r>
            <a:r>
              <a:rPr lang="de-CH" sz="2000" b="1" dirty="0" err="1"/>
              <a:t>to</a:t>
            </a:r>
            <a:r>
              <a:rPr lang="de-CH" sz="2000" b="1" dirty="0"/>
              <a:t> </a:t>
            </a:r>
            <a:r>
              <a:rPr lang="de-CH" sz="2000" b="1" dirty="0" err="1"/>
              <a:t>be</a:t>
            </a:r>
            <a:r>
              <a:rPr lang="de-CH" sz="2000" b="1" dirty="0"/>
              <a:t> </a:t>
            </a:r>
            <a:r>
              <a:rPr lang="de-CH" sz="2000" b="1" dirty="0" err="1"/>
              <a:t>released</a:t>
            </a:r>
            <a:r>
              <a:rPr lang="de-CH" sz="2000" b="1" dirty="0"/>
              <a:t> / </a:t>
            </a:r>
            <a:r>
              <a:rPr lang="de-CH" sz="2000" b="1" dirty="0" err="1"/>
              <a:t>how</a:t>
            </a:r>
            <a:r>
              <a:rPr lang="de-CH" sz="2000" b="1" dirty="0"/>
              <a:t> </a:t>
            </a:r>
            <a:r>
              <a:rPr lang="de-CH" sz="2000" b="1" dirty="0" err="1"/>
              <a:t>many</a:t>
            </a:r>
            <a:r>
              <a:rPr lang="de-CH" sz="2000" b="1" dirty="0"/>
              <a:t> </a:t>
            </a:r>
            <a:r>
              <a:rPr lang="de-CH" sz="2000" b="1" dirty="0" err="1"/>
              <a:t>years</a:t>
            </a:r>
            <a:r>
              <a:rPr lang="de-CH" sz="2000" b="1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000" b="1" dirty="0" err="1"/>
              <a:t>how</a:t>
            </a:r>
            <a:r>
              <a:rPr lang="de-CH" sz="2000" b="1" dirty="0"/>
              <a:t> </a:t>
            </a:r>
            <a:r>
              <a:rPr lang="de-CH" sz="2000" b="1" dirty="0" err="1"/>
              <a:t>much</a:t>
            </a:r>
            <a:r>
              <a:rPr lang="de-CH" sz="2000" b="1" dirty="0"/>
              <a:t> </a:t>
            </a:r>
            <a:r>
              <a:rPr lang="de-CH" sz="2000" b="1" dirty="0" err="1"/>
              <a:t>habitat</a:t>
            </a:r>
            <a:r>
              <a:rPr lang="de-CH" sz="2000" b="1" dirty="0"/>
              <a:t> </a:t>
            </a:r>
            <a:r>
              <a:rPr lang="de-CH" sz="2000" b="1" dirty="0" err="1"/>
              <a:t>is</a:t>
            </a:r>
            <a:r>
              <a:rPr lang="de-CH" sz="2000" b="1" dirty="0"/>
              <a:t> </a:t>
            </a:r>
            <a:r>
              <a:rPr lang="de-CH" sz="2000" b="1" dirty="0" err="1"/>
              <a:t>required</a:t>
            </a:r>
            <a:r>
              <a:rPr lang="de-CH" sz="2000" b="1" dirty="0"/>
              <a:t>?</a:t>
            </a:r>
            <a:endParaRPr lang="de-CH" sz="2000" b="1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074" name="Picture 2" descr="Aquatic Warbler's population in Lithuania hits record high">
            <a:extLst>
              <a:ext uri="{FF2B5EF4-FFF2-40B4-BE49-F238E27FC236}">
                <a16:creationId xmlns:a16="http://schemas.microsoft.com/office/drawing/2014/main" id="{2197A75C-0B77-B760-5F8A-853BBD05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8535" y="3429000"/>
            <a:ext cx="5771156" cy="325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av Perlman - birding, science, conservation, photography: Poland - Aquatic  Warblers and more">
            <a:extLst>
              <a:ext uri="{FF2B5EF4-FFF2-40B4-BE49-F238E27FC236}">
                <a16:creationId xmlns:a16="http://schemas.microsoft.com/office/drawing/2014/main" id="{183AE4C8-C09B-22CE-8DDD-5C7579377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074" y="3482811"/>
            <a:ext cx="4335405" cy="325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831-C0D8-606E-15D6-8D52DC402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F102D-E3A3-5FAC-BBDB-18794B03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Analytical </a:t>
            </a:r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16DC59-5DE9-A73E-9834-70F741177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6"/>
            <a:ext cx="10888649" cy="240924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very</a:t>
            </a:r>
            <a:r>
              <a:rPr lang="de-CH" sz="2000" dirty="0"/>
              <a:t> </a:t>
            </a:r>
            <a:r>
              <a:rPr lang="de-CH" sz="2000" dirty="0" err="1"/>
              <a:t>few</a:t>
            </a:r>
            <a:r>
              <a:rPr lang="de-CH" sz="2000" dirty="0"/>
              <a:t> </a:t>
            </a:r>
            <a:r>
              <a:rPr lang="de-CH" sz="2000" dirty="0" err="1"/>
              <a:t>data</a:t>
            </a:r>
            <a:r>
              <a:rPr lang="de-CH" sz="2000" dirty="0"/>
              <a:t> –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counts</a:t>
            </a:r>
            <a:r>
              <a:rPr lang="de-CH" sz="2000" dirty="0"/>
              <a:t> and </a:t>
            </a:r>
            <a:r>
              <a:rPr lang="de-CH" sz="2000" dirty="0" err="1"/>
              <a:t>some</a:t>
            </a:r>
            <a:r>
              <a:rPr lang="de-CH" sz="2000" dirty="0"/>
              <a:t> juvenile </a:t>
            </a:r>
            <a:r>
              <a:rPr lang="de-CH" sz="2000" dirty="0" err="1"/>
              <a:t>releases</a:t>
            </a:r>
            <a:r>
              <a:rPr lang="de-CH" sz="2000" dirty="0"/>
              <a:t> (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estimate</a:t>
            </a:r>
            <a:r>
              <a:rPr lang="de-CH" sz="2000" dirty="0"/>
              <a:t> </a:t>
            </a:r>
            <a:r>
              <a:rPr lang="de-CH" sz="2000" dirty="0" err="1"/>
              <a:t>survival</a:t>
            </a:r>
            <a:r>
              <a:rPr lang="de-CH" sz="2000" dirty="0"/>
              <a:t>)</a:t>
            </a:r>
          </a:p>
          <a:p>
            <a:pPr>
              <a:buFontTx/>
              <a:buChar char="-"/>
            </a:pPr>
            <a:r>
              <a:rPr lang="de-CH" sz="2000" dirty="0" err="1"/>
              <a:t>no</a:t>
            </a:r>
            <a:r>
              <a:rPr lang="de-CH" sz="2000" dirty="0"/>
              <a:t> adult </a:t>
            </a:r>
            <a:r>
              <a:rPr lang="de-CH" sz="2000" dirty="0" err="1"/>
              <a:t>survival</a:t>
            </a:r>
            <a:r>
              <a:rPr lang="de-CH" sz="2000" dirty="0"/>
              <a:t> </a:t>
            </a:r>
            <a:r>
              <a:rPr lang="de-CH" sz="2000" dirty="0" err="1"/>
              <a:t>data</a:t>
            </a:r>
            <a:r>
              <a:rPr lang="de-CH" sz="2000" dirty="0"/>
              <a:t>, </a:t>
            </a:r>
            <a:r>
              <a:rPr lang="de-CH" sz="2000" dirty="0" err="1"/>
              <a:t>productivity</a:t>
            </a:r>
            <a:r>
              <a:rPr lang="de-CH" sz="2000" dirty="0"/>
              <a:t> </a:t>
            </a:r>
            <a:r>
              <a:rPr lang="de-CH" sz="2000" dirty="0" err="1"/>
              <a:t>data</a:t>
            </a:r>
            <a:r>
              <a:rPr lang="de-CH" sz="2000" dirty="0"/>
              <a:t>, </a:t>
            </a:r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densities</a:t>
            </a:r>
            <a:r>
              <a:rPr lang="de-CH" sz="2000" dirty="0"/>
              <a:t> </a:t>
            </a:r>
            <a:r>
              <a:rPr lang="de-CH" sz="2000" dirty="0" err="1"/>
              <a:t>from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target</a:t>
            </a:r>
            <a:r>
              <a:rPr lang="de-CH" sz="2000" dirty="0"/>
              <a:t> </a:t>
            </a:r>
            <a:r>
              <a:rPr lang="de-CH" sz="2000" dirty="0" err="1"/>
              <a:t>population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no</a:t>
            </a:r>
            <a:r>
              <a:rPr lang="de-CH" sz="2000" dirty="0"/>
              <a:t> </a:t>
            </a:r>
            <a:r>
              <a:rPr lang="de-CH" sz="2000" dirty="0" err="1"/>
              <a:t>information</a:t>
            </a:r>
            <a:r>
              <a:rPr lang="de-CH" sz="2000" dirty="0"/>
              <a:t> on </a:t>
            </a:r>
            <a:r>
              <a:rPr lang="de-CH" sz="2000" dirty="0" err="1"/>
              <a:t>movements</a:t>
            </a:r>
            <a:r>
              <a:rPr lang="de-CH" sz="2000" dirty="0"/>
              <a:t> and </a:t>
            </a:r>
            <a:r>
              <a:rPr lang="de-CH" sz="2000" dirty="0" err="1"/>
              <a:t>site</a:t>
            </a:r>
            <a:r>
              <a:rPr lang="de-CH" sz="2000" dirty="0"/>
              <a:t> </a:t>
            </a:r>
            <a:r>
              <a:rPr lang="de-CH" sz="2000" dirty="0" err="1"/>
              <a:t>fidelity</a:t>
            </a:r>
            <a:endParaRPr lang="de-CH" sz="2000" dirty="0"/>
          </a:p>
          <a:p>
            <a:pPr>
              <a:buFontTx/>
              <a:buChar char="-"/>
            </a:pPr>
            <a:r>
              <a:rPr lang="de-CH" sz="2000" b="0" i="0" dirty="0">
                <a:effectLst/>
              </a:rPr>
              <a:t>lots of </a:t>
            </a:r>
            <a:r>
              <a:rPr lang="de-CH" sz="2000" b="0" i="0" dirty="0" err="1">
                <a:effectLst/>
              </a:rPr>
              <a:t>scenarios</a:t>
            </a:r>
            <a:r>
              <a:rPr lang="de-CH" sz="2000" b="0" i="0" dirty="0">
                <a:effectLst/>
              </a:rPr>
              <a:t>: </a:t>
            </a:r>
            <a:r>
              <a:rPr lang="de-CH" sz="2000" b="0" i="0" dirty="0" err="1">
                <a:effectLst/>
              </a:rPr>
              <a:t>releases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for</a:t>
            </a:r>
            <a:r>
              <a:rPr lang="de-CH" sz="2000" b="0" i="0" dirty="0">
                <a:effectLst/>
              </a:rPr>
              <a:t> 5-15 </a:t>
            </a:r>
            <a:r>
              <a:rPr lang="de-CH" sz="2000" b="0" i="0" dirty="0" err="1">
                <a:effectLst/>
              </a:rPr>
              <a:t>years</a:t>
            </a:r>
            <a:r>
              <a:rPr lang="de-CH" sz="2000" b="0" i="0" dirty="0">
                <a:effectLst/>
              </a:rPr>
              <a:t>, </a:t>
            </a:r>
            <a:r>
              <a:rPr lang="de-CH" sz="2000" b="0" i="0" dirty="0" err="1">
                <a:effectLst/>
              </a:rPr>
              <a:t>habitat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from</a:t>
            </a:r>
            <a:r>
              <a:rPr lang="de-CH" sz="2000" b="0" i="0" dirty="0">
                <a:effectLst/>
              </a:rPr>
              <a:t> 200 – 2400 ha, </a:t>
            </a:r>
            <a:r>
              <a:rPr lang="de-CH" sz="2000" b="0" i="0" dirty="0" err="1">
                <a:effectLst/>
              </a:rPr>
              <a:t>survival</a:t>
            </a:r>
            <a:r>
              <a:rPr lang="de-CH" sz="2000" b="0" i="0" dirty="0">
                <a:effectLst/>
              </a:rPr>
              <a:t> +/-, </a:t>
            </a:r>
            <a:r>
              <a:rPr lang="de-CH" sz="2000" b="0" i="0" dirty="0" err="1">
                <a:effectLst/>
              </a:rPr>
              <a:t>management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formulating</a:t>
            </a:r>
            <a:r>
              <a:rPr lang="de-CH" sz="2000" dirty="0"/>
              <a:t> a </a:t>
            </a:r>
            <a:r>
              <a:rPr lang="de-CH" sz="2000" dirty="0" err="1"/>
              <a:t>question</a:t>
            </a:r>
            <a:r>
              <a:rPr lang="de-CH" sz="2000" dirty="0"/>
              <a:t> </a:t>
            </a:r>
            <a:r>
              <a:rPr lang="de-CH" sz="2000" dirty="0" err="1"/>
              <a:t>that</a:t>
            </a:r>
            <a:r>
              <a:rPr lang="de-CH" sz="2000" dirty="0"/>
              <a:t> </a:t>
            </a:r>
            <a:r>
              <a:rPr lang="de-CH" sz="2000" dirty="0" err="1"/>
              <a:t>can</a:t>
            </a:r>
            <a:r>
              <a:rPr lang="de-CH" sz="2000" dirty="0"/>
              <a:t> </a:t>
            </a:r>
            <a:r>
              <a:rPr lang="de-CH" sz="2000" dirty="0" err="1"/>
              <a:t>be</a:t>
            </a:r>
            <a:r>
              <a:rPr lang="de-CH" sz="2000" dirty="0"/>
              <a:t> </a:t>
            </a:r>
            <a:r>
              <a:rPr lang="de-CH" sz="2000" dirty="0" err="1"/>
              <a:t>answered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available</a:t>
            </a:r>
            <a:r>
              <a:rPr lang="de-CH" sz="2000" dirty="0"/>
              <a:t> </a:t>
            </a:r>
            <a:r>
              <a:rPr lang="de-CH" sz="2000" dirty="0" err="1"/>
              <a:t>data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050" name="Picture 2" descr="Endangered Aquatic Warblers with special “backpacks” have appeared in  Lithuania and Belarus - OTOP">
            <a:extLst>
              <a:ext uri="{FF2B5EF4-FFF2-40B4-BE49-F238E27FC236}">
                <a16:creationId xmlns:a16="http://schemas.microsoft.com/office/drawing/2014/main" id="{B2C42E25-DD56-0568-2BA2-EDE765FE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2485" y="3943847"/>
            <a:ext cx="4792980" cy="26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E3092-9FDB-F35C-BEF5-282A08BA5F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199" y="4204625"/>
            <a:ext cx="6186115" cy="18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72069-B2B1-8574-923A-D1EB5BA9B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EC06C9-903E-EFAF-9330-2E965526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trajectory</a:t>
            </a:r>
            <a:endParaRPr lang="de-DE" dirty="0"/>
          </a:p>
        </p:txBody>
      </p:sp>
      <p:pic>
        <p:nvPicPr>
          <p:cNvPr id="7" name="Picture 6" descr="A graph showing the growth of the year&#10;&#10;AI-generated content may be incorrect.">
            <a:extLst>
              <a:ext uri="{FF2B5EF4-FFF2-40B4-BE49-F238E27FC236}">
                <a16:creationId xmlns:a16="http://schemas.microsoft.com/office/drawing/2014/main" id="{B3E6F39E-7601-5CD9-E903-15991F9024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169" y="1778902"/>
            <a:ext cx="6482278" cy="471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197B-6832-63D3-0D47-C4D935DF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FC8E5-5F0B-2404-23AD-8223AD27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3745727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hypothetical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endParaRPr lang="de-DE" dirty="0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0B394D7-7377-8525-4ADC-01BDB7690D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582" y="360000"/>
            <a:ext cx="4646352" cy="58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9767-F428-F299-239C-547B99E4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D65CCECC-07C3-D233-F9C5-F7041618ED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701" y="0"/>
            <a:ext cx="6858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341400D-1D21-48B6-0F45-9EEE703D01E5}"/>
              </a:ext>
            </a:extLst>
          </p:cNvPr>
          <p:cNvSpPr txBox="1">
            <a:spLocks/>
          </p:cNvSpPr>
          <p:nvPr/>
        </p:nvSpPr>
        <p:spPr>
          <a:xfrm>
            <a:off x="221975" y="360000"/>
            <a:ext cx="3745726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 err="1"/>
              <a:t>Results</a:t>
            </a:r>
            <a:r>
              <a:rPr lang="de-DE" dirty="0"/>
              <a:t> –</a:t>
            </a:r>
          </a:p>
          <a:p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411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BFB-F7A0-A3E8-CC8A-D57C4346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FC67A-F5F4-98A0-A091-876D8D17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sz="2000" dirty="0"/>
              <a:t>– </a:t>
            </a:r>
            <a:r>
              <a:rPr lang="de-DE" sz="2000" dirty="0" err="1"/>
              <a:t>probability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achieve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 </a:t>
            </a:r>
            <a:r>
              <a:rPr lang="de-DE" sz="2000" dirty="0" err="1"/>
              <a:t>population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of 100 in 25 </a:t>
            </a:r>
            <a:r>
              <a:rPr lang="de-DE" sz="2000" dirty="0" err="1"/>
              <a:t>years</a:t>
            </a:r>
            <a:endParaRPr lang="de-DE" sz="2000" dirty="0"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B7C1CD4-C3E7-7E3B-AE3E-F721254B02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187" y="1081377"/>
            <a:ext cx="8204797" cy="56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BA3A-4195-0649-662F-12393B8A4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BC35-F302-FF61-5A22-6CCCBBB7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Main </a:t>
            </a:r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7FB05-4C69-A408-A370-5167DDC57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6"/>
            <a:ext cx="10888649" cy="240924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How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build</a:t>
            </a:r>
            <a:r>
              <a:rPr lang="de-CH" sz="2000" dirty="0"/>
              <a:t> a </a:t>
            </a:r>
            <a:r>
              <a:rPr lang="de-CH" sz="2000" dirty="0" err="1"/>
              <a:t>population</a:t>
            </a:r>
            <a:r>
              <a:rPr lang="de-CH" sz="2000" dirty="0"/>
              <a:t> </a:t>
            </a:r>
            <a:r>
              <a:rPr lang="de-CH" sz="2000" dirty="0" err="1"/>
              <a:t>model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so </a:t>
            </a:r>
            <a:r>
              <a:rPr lang="de-CH" sz="2000" dirty="0" err="1"/>
              <a:t>few</a:t>
            </a:r>
            <a:r>
              <a:rPr lang="de-CH" sz="2000" dirty="0"/>
              <a:t> </a:t>
            </a:r>
            <a:r>
              <a:rPr lang="de-CH" sz="2000" dirty="0" err="1"/>
              <a:t>data</a:t>
            </a:r>
            <a:r>
              <a:rPr lang="de-CH" sz="2000" dirty="0"/>
              <a:t>? </a:t>
            </a:r>
            <a:r>
              <a:rPr lang="de-CH" sz="2000" dirty="0" err="1"/>
              <a:t>How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specify</a:t>
            </a:r>
            <a:r>
              <a:rPr lang="de-CH" sz="2000" dirty="0"/>
              <a:t> </a:t>
            </a:r>
            <a:r>
              <a:rPr lang="de-CH" sz="2000" dirty="0" err="1"/>
              <a:t>priors</a:t>
            </a:r>
            <a:r>
              <a:rPr lang="de-CH" sz="2000" dirty="0"/>
              <a:t>?</a:t>
            </a:r>
          </a:p>
          <a:p>
            <a:pPr>
              <a:buFontTx/>
              <a:buChar char="-"/>
            </a:pPr>
            <a:r>
              <a:rPr lang="de-CH" sz="2000" dirty="0" err="1"/>
              <a:t>How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incorporate</a:t>
            </a:r>
            <a:r>
              <a:rPr lang="de-CH" sz="2000" dirty="0"/>
              <a:t> meta-population </a:t>
            </a:r>
            <a:r>
              <a:rPr lang="de-CH" sz="2000" dirty="0" err="1"/>
              <a:t>dynamics</a:t>
            </a:r>
            <a:r>
              <a:rPr lang="de-CH" sz="2000" dirty="0"/>
              <a:t> </a:t>
            </a:r>
            <a:r>
              <a:rPr lang="de-CH" sz="2000" dirty="0" err="1"/>
              <a:t>when</a:t>
            </a:r>
            <a:r>
              <a:rPr lang="de-CH" sz="2000" dirty="0"/>
              <a:t> </a:t>
            </a:r>
            <a:r>
              <a:rPr lang="de-CH" sz="2000" dirty="0" err="1"/>
              <a:t>there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no</a:t>
            </a:r>
            <a:r>
              <a:rPr lang="de-CH" sz="2000" dirty="0"/>
              <a:t> </a:t>
            </a:r>
            <a:r>
              <a:rPr lang="de-CH" sz="2000" dirty="0" err="1"/>
              <a:t>data</a:t>
            </a:r>
            <a:r>
              <a:rPr lang="de-CH" sz="2000" dirty="0"/>
              <a:t>?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What</a:t>
            </a:r>
            <a:r>
              <a:rPr lang="de-CH" sz="2000" dirty="0"/>
              <a:t> plausible/</a:t>
            </a:r>
            <a:r>
              <a:rPr lang="de-CH" sz="2000" dirty="0" err="1"/>
              <a:t>feasible</a:t>
            </a:r>
            <a:r>
              <a:rPr lang="de-CH" sz="2000" dirty="0"/>
              <a:t> </a:t>
            </a:r>
            <a:r>
              <a:rPr lang="de-CH" sz="2000" dirty="0" err="1"/>
              <a:t>scenarios</a:t>
            </a:r>
            <a:r>
              <a:rPr lang="de-CH" sz="2000" dirty="0"/>
              <a:t> </a:t>
            </a:r>
            <a:r>
              <a:rPr lang="de-CH" sz="2000" dirty="0" err="1"/>
              <a:t>can</a:t>
            </a:r>
            <a:r>
              <a:rPr lang="de-CH" sz="2000" dirty="0"/>
              <a:t> </a:t>
            </a:r>
            <a:r>
              <a:rPr lang="de-CH" sz="2000" dirty="0" err="1"/>
              <a:t>we</a:t>
            </a:r>
            <a:r>
              <a:rPr lang="de-CH" sz="2000" dirty="0"/>
              <a:t> </a:t>
            </a:r>
            <a:r>
              <a:rPr lang="de-CH" sz="2000" dirty="0" err="1"/>
              <a:t>simulate</a:t>
            </a:r>
            <a:r>
              <a:rPr lang="de-CH" sz="2000" dirty="0"/>
              <a:t>?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3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ogelwarte Farbpalette">
      <a:dk1>
        <a:srgbClr val="000000"/>
      </a:dk1>
      <a:lt1>
        <a:srgbClr val="FFFFFF"/>
      </a:lt1>
      <a:dk2>
        <a:srgbClr val="323232"/>
      </a:dk2>
      <a:lt2>
        <a:srgbClr val="F4F4F4"/>
      </a:lt2>
      <a:accent1>
        <a:srgbClr val="DF1C15"/>
      </a:accent1>
      <a:accent2>
        <a:srgbClr val="ED7D31"/>
      </a:accent2>
      <a:accent3>
        <a:srgbClr val="E4B900"/>
      </a:accent3>
      <a:accent4>
        <a:srgbClr val="A16840"/>
      </a:accent4>
      <a:accent5>
        <a:srgbClr val="69A334"/>
      </a:accent5>
      <a:accent6>
        <a:srgbClr val="547EB5"/>
      </a:accent6>
      <a:hlink>
        <a:srgbClr val="DF1C15"/>
      </a:hlink>
      <a:folHlink>
        <a:srgbClr val="636363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aesentation_CD24.potx" id="{BDD5888C-EF43-4169-903A-3DBB9EEE2634}" vid="{9952B782-C32A-42F4-9395-9AC0628299D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Vorlage_Praesentation_CD24</Template>
  <TotalTime>0</TotalTime>
  <Words>246</Words>
  <Application>Microsoft Office PowerPoint</Application>
  <PresentationFormat>Widescreen</PresentationFormat>
  <Paragraphs>30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Franklin Gothic Book</vt:lpstr>
      <vt:lpstr>Office</vt:lpstr>
      <vt:lpstr>Reintroduction of Aquatic Warblers to Germany</vt:lpstr>
      <vt:lpstr>Brief history of Aquatic Warblers</vt:lpstr>
      <vt:lpstr>Goal of the project</vt:lpstr>
      <vt:lpstr>Analytical challenges</vt:lpstr>
      <vt:lpstr>Results – overall population trajectory</vt:lpstr>
      <vt:lpstr>Results – hypothetical scenarios of the past</vt:lpstr>
      <vt:lpstr>PowerPoint Presentation</vt:lpstr>
      <vt:lpstr>Results – probability to achieve target population size of 100 in 25 years</vt:lpstr>
      <vt:lpstr>Main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Oppel</dc:creator>
  <cp:lastModifiedBy>Steffen Oppel</cp:lastModifiedBy>
  <cp:revision>13</cp:revision>
  <dcterms:created xsi:type="dcterms:W3CDTF">2025-01-23T08:37:34Z</dcterms:created>
  <dcterms:modified xsi:type="dcterms:W3CDTF">2025-03-19T13:08:55Z</dcterms:modified>
</cp:coreProperties>
</file>